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6-->
<p:presentation xmlns:r="http://schemas.openxmlformats.org/officeDocument/2006/relationships" xmlns:a="http://schemas.openxmlformats.org/drawingml/2006/main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custDataLst>
    <p:tags r:id="rId19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 snapToGrid="0">
      <p:cViewPr>
        <p:scale>
          <a:sx n="120" d="100"/>
          <a:sy n="120" d="100"/>
        </p:scale>
        <p:origin x="-50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tags" Target="tags/tag1.xml" /><Relationship Id="rId2" Type="http://schemas.openxmlformats.org/officeDocument/2006/relationships/notesMaster" Target="notesMasters/notesMaster1.xml" /><Relationship Id="rId20" Type="http://schemas.openxmlformats.org/officeDocument/2006/relationships/presProps" Target="presProps.xml" /><Relationship Id="rId21" Type="http://schemas.openxmlformats.org/officeDocument/2006/relationships/viewProps" Target="viewProps.xml" /><Relationship Id="rId22" Type="http://schemas.openxmlformats.org/officeDocument/2006/relationships/theme" Target="theme/theme1.xml" /><Relationship Id="rId23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7552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1pPr>
            <a:lvl2pPr lvl="1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2pPr>
            <a:lvl3pPr lvl="2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3pPr>
            <a:lvl4pPr lvl="3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4pPr>
            <a:lvl5pPr lvl="4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5pPr>
            <a:lvl6pPr lvl="5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6pPr>
            <a:lvl7pPr lvl="6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7pPr>
            <a:lvl8pPr lvl="7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8pPr>
            <a:lvl9pPr lvl="8" algn="ctr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1pPr>
            <a:lvl2pPr lvl="1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2pPr>
            <a:lvl3pPr lvl="2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3pPr>
            <a:lvl4pPr lvl="3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4pPr>
            <a:lvl5pPr lvl="4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5pPr>
            <a:lvl6pPr lvl="5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6pPr>
            <a:lvl7pPr lvl="6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7pPr>
            <a:lvl8pPr lvl="7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8pPr>
            <a:lvl9pPr lvl="8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1pPr>
            <a:lvl2pPr lvl="1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2pPr>
            <a:lvl3pPr lvl="2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3pPr>
            <a:lvl4pPr lvl="3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4pPr>
            <a:lvl5pPr lvl="4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5pPr>
            <a:lvl6pPr lvl="5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6pPr>
            <a:lvl7pPr lvl="6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7pPr>
            <a:lvl8pPr lvl="7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8pPr>
            <a:lvl9pPr lvl="8">
              <a:spcBef>
                <a:spcPct val="0"/>
              </a:spcBef>
              <a:spcAft>
                <a:spcPct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ct val="0"/>
              </a:spcBef>
              <a:spcAft>
                <a:spcPct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ct val="0"/>
              </a:spcBef>
              <a:spcAft>
                <a:spcPct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ct val="0"/>
              </a:spcBef>
              <a:spcAft>
                <a:spcPct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1pPr>
            <a:lvl2pPr lvl="1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2pPr>
            <a:lvl3pPr lvl="2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3pPr>
            <a:lvl4pPr lvl="3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4pPr>
            <a:lvl5pPr lvl="4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5pPr>
            <a:lvl6pPr lvl="5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6pPr>
            <a:lvl7pPr lvl="6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7pPr>
            <a:lvl8pPr lvl="7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8pPr>
            <a:lvl9pPr lvl="8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1pPr>
            <a:lvl2pPr lvl="1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2pPr>
            <a:lvl3pPr lvl="2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3pPr>
            <a:lvl4pPr lvl="3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4pPr>
            <a:lvl5pPr lvl="4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5pPr>
            <a:lvl6pPr lvl="5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6pPr>
            <a:lvl7pPr lvl="6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7pPr>
            <a:lvl8pPr lvl="7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8pPr>
            <a:lvl9pPr lvl="8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17500">
              <a:spcBef>
                <a:spcPct val="0"/>
              </a:spcBef>
              <a:spcAft>
                <a:spcPct val="0"/>
              </a:spcAft>
              <a:buSzPts val="1400"/>
              <a:buChar char="○"/>
              <a:defRPr/>
            </a:lvl2pPr>
            <a:lvl3pPr marL="1371600" lvl="2" indent="-317500">
              <a:spcBef>
                <a:spcPct val="0"/>
              </a:spcBef>
              <a:spcAft>
                <a:spcPct val="0"/>
              </a:spcAft>
              <a:buSzPts val="1400"/>
              <a:buChar char="■"/>
              <a:defRPr/>
            </a:lvl3pPr>
            <a:lvl4pPr marL="1828800" lvl="3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/>
            </a:lvl4pPr>
            <a:lvl5pPr marL="2286000" lvl="4" indent="-317500">
              <a:spcBef>
                <a:spcPct val="0"/>
              </a:spcBef>
              <a:spcAft>
                <a:spcPct val="0"/>
              </a:spcAft>
              <a:buSzPts val="1400"/>
              <a:buChar char="○"/>
              <a:defRPr/>
            </a:lvl5pPr>
            <a:lvl6pPr marL="2743200" lvl="5" indent="-317500">
              <a:spcBef>
                <a:spcPct val="0"/>
              </a:spcBef>
              <a:spcAft>
                <a:spcPct val="0"/>
              </a:spcAft>
              <a:buSzPts val="1400"/>
              <a:buChar char="■"/>
              <a:defRPr/>
            </a:lvl6pPr>
            <a:lvl7pPr marL="3200400" lvl="6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/>
            </a:lvl7pPr>
            <a:lvl8pPr marL="3657600" lvl="7" indent="-317500">
              <a:spcBef>
                <a:spcPct val="0"/>
              </a:spcBef>
              <a:spcAft>
                <a:spcPct val="0"/>
              </a:spcAft>
              <a:buSzPts val="1400"/>
              <a:buChar char="○"/>
              <a:defRPr/>
            </a:lvl8pPr>
            <a:lvl9pPr marL="4114800" lvl="8" indent="-317500">
              <a:spcBef>
                <a:spcPct val="0"/>
              </a:spcBef>
              <a:spcAft>
                <a:spcPct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1pPr>
            <a:lvl2pPr lvl="1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2pPr>
            <a:lvl3pPr lvl="2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3pPr>
            <a:lvl4pPr lvl="3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4pPr>
            <a:lvl5pPr lvl="4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5pPr>
            <a:lvl6pPr lvl="5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6pPr>
            <a:lvl7pPr lvl="6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7pPr>
            <a:lvl8pPr lvl="7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8pPr>
            <a:lvl9pPr lvl="8" algn="ctr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ct val="0"/>
              </a:spcBef>
              <a:spcAft>
                <a:spcPct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ct val="0"/>
              </a:spcBef>
              <a:spcAft>
                <a:spcPct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ct val="0"/>
              </a:spcBef>
              <a:spcAft>
                <a:spcPct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ct val="0"/>
              </a:spcBef>
              <a:spcAft>
                <a:spcPct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ct val="0"/>
              </a:spcBef>
              <a:spcAft>
                <a:spcPct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ct val="0"/>
              </a:spcBef>
              <a:spcAft>
                <a:spcPct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ct val="0"/>
              </a:spcBef>
              <a:spcAft>
                <a:spcPct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ct val="0"/>
              </a:spcBef>
              <a:spcAft>
                <a:spcPct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ct val="0"/>
              </a:spcBef>
              <a:spcAft>
                <a:spcPct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l"/>
              <a:t>0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iming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26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27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28.jpeg" /><Relationship Id="rId6" Type="http://schemas.openxmlformats.org/officeDocument/2006/relationships/image" Target="../media/image16.jpeg" /><Relationship Id="rId7" Type="http://schemas.openxmlformats.org/officeDocument/2006/relationships/image" Target="../media/image15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29.jpeg" /><Relationship Id="rId6" Type="http://schemas.openxmlformats.org/officeDocument/2006/relationships/image" Target="../media/image30.jpeg" /><Relationship Id="rId7" Type="http://schemas.openxmlformats.org/officeDocument/2006/relationships/image" Target="../media/image31.jpeg" /><Relationship Id="rId8" Type="http://schemas.openxmlformats.org/officeDocument/2006/relationships/image" Target="../media/image32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33.jpeg" /><Relationship Id="rId6" Type="http://schemas.openxmlformats.org/officeDocument/2006/relationships/image" Target="../media/image34.png" /><Relationship Id="rId7" Type="http://schemas.openxmlformats.org/officeDocument/2006/relationships/image" Target="../media/image35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1.jpeg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36.png" /><Relationship Id="rId6" Type="http://schemas.openxmlformats.org/officeDocument/2006/relationships/image" Target="../media/image37.jpeg" /><Relationship Id="rId7" Type="http://schemas.openxmlformats.org/officeDocument/2006/relationships/image" Target="../media/image38.jpeg" /><Relationship Id="rId8" Type="http://schemas.openxmlformats.org/officeDocument/2006/relationships/image" Target="../media/image39.jpeg" /><Relationship Id="rId9" Type="http://schemas.openxmlformats.org/officeDocument/2006/relationships/image" Target="../media/image40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42.jpeg" /><Relationship Id="rId6" Type="http://schemas.openxmlformats.org/officeDocument/2006/relationships/image" Target="../media/image43.jpeg" /><Relationship Id="rId7" Type="http://schemas.openxmlformats.org/officeDocument/2006/relationships/image" Target="../media/image44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.jpeg" /><Relationship Id="rId11" Type="http://schemas.openxmlformats.org/officeDocument/2006/relationships/image" Target="../media/image9.jpeg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3.jpeg" /><Relationship Id="rId6" Type="http://schemas.openxmlformats.org/officeDocument/2006/relationships/image" Target="../media/image4.jpeg" /><Relationship Id="rId7" Type="http://schemas.openxmlformats.org/officeDocument/2006/relationships/image" Target="../media/image5.jpeg" /><Relationship Id="rId8" Type="http://schemas.openxmlformats.org/officeDocument/2006/relationships/image" Target="../media/image6.jpeg" /><Relationship Id="rId9" Type="http://schemas.openxmlformats.org/officeDocument/2006/relationships/image" Target="../media/image7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10.png" /><Relationship Id="rId6" Type="http://schemas.openxmlformats.org/officeDocument/2006/relationships/image" Target="../media/image11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12.jpeg" /><Relationship Id="rId6" Type="http://schemas.openxmlformats.org/officeDocument/2006/relationships/image" Target="../media/image13.jpeg" /><Relationship Id="rId7" Type="http://schemas.openxmlformats.org/officeDocument/2006/relationships/image" Target="../media/image14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12.jpeg" /><Relationship Id="rId6" Type="http://schemas.openxmlformats.org/officeDocument/2006/relationships/image" Target="../media/image13.jpeg" /><Relationship Id="rId7" Type="http://schemas.openxmlformats.org/officeDocument/2006/relationships/image" Target="../media/image14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Relationship Id="rId7" Type="http://schemas.openxmlformats.org/officeDocument/2006/relationships/image" Target="../media/image1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18.jpeg" /><Relationship Id="rId6" Type="http://schemas.openxmlformats.org/officeDocument/2006/relationships/image" Target="../media/image19.jpeg" /><Relationship Id="rId7" Type="http://schemas.openxmlformats.org/officeDocument/2006/relationships/image" Target="../media/image20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21.png" /><Relationship Id="rId6" Type="http://schemas.openxmlformats.org/officeDocument/2006/relationships/image" Target="../media/image22.jpeg" /><Relationship Id="rId7" Type="http://schemas.openxmlformats.org/officeDocument/2006/relationships/image" Target="../media/image23.jpeg" /><Relationship Id="rId8" Type="http://schemas.openxmlformats.org/officeDocument/2006/relationships/image" Target="../media/image24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25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4318575" cy="13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91944" y="1905819"/>
            <a:ext cx="8914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l-GR" b="1" i="1" smtClean="0"/>
              <a:t>Προγραμματισμός Δράσεων</a:t>
            </a:r>
            <a:br>
              <a:rPr lang="el-GR" b="1" i="1" smtClean="0"/>
            </a:br>
            <a:r>
              <a:rPr lang="el-GR" b="1" i="1" smtClean="0"/>
              <a:t>Σχολικής Χρονιάς 2021-2022</a:t>
            </a:r>
            <a:endParaRPr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175" y="152400"/>
            <a:ext cx="4024925" cy="15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288"/>
            <a:ext cx="1915078" cy="57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16" y="150288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565333" y="389406"/>
            <a:ext cx="5316074" cy="1077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sp>
        <p:nvSpPr>
          <p:cNvPr id="13" name="Google Shape;55;p13"/>
          <p:cNvSpPr txBox="1"/>
          <p:nvPr/>
        </p:nvSpPr>
        <p:spPr>
          <a:xfrm>
            <a:off x="3599750" y="-83888"/>
            <a:ext cx="1792539" cy="78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i="1" smtClean="0">
                <a:solidFill>
                  <a:srgbClr val="C00000"/>
                </a:solidFill>
              </a:rPr>
              <a:t>MOBI ECO</a:t>
            </a:r>
            <a:endParaRPr lang="el-GR" sz="3600" b="1" i="1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139" y="1002972"/>
            <a:ext cx="41238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l-GR" sz="2000"/>
              <a:t>Δημιουργία αφίσας για την «κινητικότητα» της Καβάλας.</a:t>
            </a:r>
            <a:r>
              <a:rPr lang="el-GR" sz="2000" smtClean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l-GR" sz="2000"/>
              <a:t>Μήνυμα για ευαισθητοποίηση στις οικολογικές μετακινήσεις, σεβασμός στον </a:t>
            </a:r>
            <a:r>
              <a:rPr lang="el-GR" sz="2000" smtClean="0"/>
              <a:t>ΚΟΚ.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l-GR" sz="2000" smtClean="0"/>
              <a:t>Δημοσίευση </a:t>
            </a:r>
            <a:r>
              <a:rPr lang="el-GR" sz="2000"/>
              <a:t>στο </a:t>
            </a:r>
            <a:r>
              <a:rPr lang="en-US" sz="2000"/>
              <a:t>e</a:t>
            </a:r>
            <a:r>
              <a:rPr lang="el-GR" sz="2000"/>
              <a:t>-</a:t>
            </a:r>
            <a:r>
              <a:rPr lang="en-US" sz="2000"/>
              <a:t>twinning</a:t>
            </a:r>
            <a:r>
              <a:rPr lang="el-GR" sz="2000"/>
              <a:t>, χρήση όλων των ευρωπαϊκών γλωσσών του </a:t>
            </a:r>
            <a:r>
              <a:rPr lang="el-GR" sz="2000" smtClean="0"/>
              <a:t>προγράμματος.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l-GR" sz="2000" smtClean="0"/>
              <a:t>Σύνθεση </a:t>
            </a:r>
            <a:r>
              <a:rPr lang="el-GR" sz="2000"/>
              <a:t>με τις αντίστοιχες αφίσες των άλλων </a:t>
            </a:r>
            <a:r>
              <a:rPr lang="el-GR" sz="2000" smtClean="0"/>
              <a:t>κινητικοτήτων.</a:t>
            </a:r>
            <a:endParaRPr lang="el-GR" sz="20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693" y="928083"/>
            <a:ext cx="4327451" cy="380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555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288"/>
            <a:ext cx="1915078" cy="5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64254" y="3033790"/>
            <a:ext cx="3806450" cy="11837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 algn="just"/>
            <a:r>
              <a:rPr lang="el-GR" sz="2400"/>
              <a:t>Επικοινωνία μαθητών μέσω </a:t>
            </a:r>
            <a:r>
              <a:rPr lang="en-US" sz="2400" err="1" smtClean="0"/>
              <a:t>etwinning</a:t>
            </a:r>
            <a:r>
              <a:rPr lang="el-GR" sz="2400" smtClean="0"/>
              <a:t> </a:t>
            </a:r>
            <a:r>
              <a:rPr lang="el-GR" sz="2400"/>
              <a:t>(πλατφόρμα τύπου </a:t>
            </a:r>
            <a:r>
              <a:rPr lang="en-US" sz="2400" err="1"/>
              <a:t>padlet</a:t>
            </a:r>
            <a:r>
              <a:rPr lang="el-GR" sz="2400" smtClean="0"/>
              <a:t>). Οι </a:t>
            </a:r>
            <a:r>
              <a:rPr lang="el-GR" sz="2400"/>
              <a:t>μαθητές κάνουν έναν απολογισμό της διετίας και δίνουν συγκεκριμένες συμβουλές για τις 2 </a:t>
            </a:r>
            <a:r>
              <a:rPr lang="el-GR" sz="2400" smtClean="0"/>
              <a:t>επόμενες κινητικότητες</a:t>
            </a:r>
            <a:r>
              <a:rPr lang="el-GR" sz="2400"/>
              <a:t>. </a:t>
            </a:r>
            <a:r>
              <a:rPr lang="el-GR" sz="2400" smtClean="0"/>
              <a:t>Σύνθεση </a:t>
            </a:r>
            <a:r>
              <a:rPr lang="el-GR" sz="2400"/>
              <a:t>ιδεών </a:t>
            </a:r>
            <a:r>
              <a:rPr lang="el-GR" sz="2400" smtClean="0"/>
              <a:t>. 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16" y="150288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565333" y="389406"/>
            <a:ext cx="5316074" cy="1077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800" b="1" i="1" u="sng" smtClean="0"/>
              <a:t>Φεβρουάριος 2022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sp>
        <p:nvSpPr>
          <p:cNvPr id="13" name="Google Shape;55;p13"/>
          <p:cNvSpPr txBox="1"/>
          <p:nvPr/>
        </p:nvSpPr>
        <p:spPr>
          <a:xfrm>
            <a:off x="1956391" y="-126420"/>
            <a:ext cx="4412511" cy="78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700" b="1" i="1" smtClean="0">
                <a:solidFill>
                  <a:srgbClr val="C00000"/>
                </a:solidFill>
              </a:rPr>
              <a:t>VADE MECUM</a:t>
            </a:r>
            <a:r>
              <a:rPr lang="el-GR" sz="2700" b="1" i="1" smtClean="0">
                <a:solidFill>
                  <a:srgbClr val="C00000"/>
                </a:solidFill>
              </a:rPr>
              <a:t> </a:t>
            </a:r>
            <a:r>
              <a:rPr lang="en-US" sz="2700" b="1" i="1" smtClean="0">
                <a:solidFill>
                  <a:srgbClr val="C00000"/>
                </a:solidFill>
              </a:rPr>
              <a:t>ECOLOGIQUE</a:t>
            </a:r>
            <a:endParaRPr lang="el-GR" sz="2700" b="1" i="1">
              <a:solidFill>
                <a:srgbClr val="C0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40" y="1027749"/>
            <a:ext cx="4934866" cy="37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2462331" cy="70028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1005085"/>
            <a:ext cx="8973879" cy="10087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 algn="just"/>
            <a:r>
              <a:rPr lang="el-GR" sz="2800" b="1" i="1" u="sng" smtClean="0"/>
              <a:t>6 – 12 Μαρτίου</a:t>
            </a:r>
            <a:r>
              <a:rPr lang="el-GR" sz="2800" b="1" i="1" smtClean="0"/>
              <a:t> :</a:t>
            </a:r>
            <a:r>
              <a:rPr lang="el-GR" sz="2800" smtClean="0"/>
              <a:t> </a:t>
            </a:r>
            <a:r>
              <a:rPr lang="el-GR" sz="2800"/>
              <a:t>Διεθνική συνάντηση στο Σαν Σεμπαστιάν της Ισπανίας με συμμετοχή 2 μαθητών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572" y="152401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152400" y="-1555819"/>
            <a:ext cx="8963247" cy="310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3000" b="1" i="1" u="sng" smtClean="0"/>
              <a:t>Μάρτιος 202</a:t>
            </a:r>
            <a:r>
              <a:rPr lang="en-US" sz="3000" b="1" i="1" u="sng" smtClean="0"/>
              <a:t>2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sp>
        <p:nvSpPr>
          <p:cNvPr id="10" name="Google Shape;55;p13"/>
          <p:cNvSpPr txBox="1"/>
          <p:nvPr/>
        </p:nvSpPr>
        <p:spPr>
          <a:xfrm>
            <a:off x="3537" y="1956390"/>
            <a:ext cx="8963247" cy="98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l-GR" sz="2500" b="1" i="1" u="sng" smtClean="0"/>
              <a:t>15 Μαρτίου</a:t>
            </a:r>
            <a:r>
              <a:rPr lang="el-GR" sz="2500" b="1" i="1" smtClean="0"/>
              <a:t> :</a:t>
            </a:r>
            <a:r>
              <a:rPr lang="el-GR" sz="2500" smtClean="0"/>
              <a:t> Ολοκλήρωση </a:t>
            </a:r>
            <a:r>
              <a:rPr lang="el-GR" sz="2500"/>
              <a:t>δράσης “</a:t>
            </a:r>
            <a:r>
              <a:rPr lang="en-US" sz="2500" err="1"/>
              <a:t>Gioco dell</a:t>
            </a:r>
            <a:r>
              <a:rPr lang="el-GR" sz="2500"/>
              <a:t>’</a:t>
            </a:r>
            <a:r>
              <a:rPr lang="en-US" sz="2500" err="1"/>
              <a:t>oca</a:t>
            </a:r>
            <a:r>
              <a:rPr lang="el-GR" sz="2500"/>
              <a:t>” με αποστολή 2 αινιγμάτων από κάθε συμμετέχουσα χώρα </a:t>
            </a:r>
            <a:endParaRPr lang="el-GR" sz="2500" b="1" i="1">
              <a:solidFill>
                <a:srgbClr val="FF000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44873"/>
            <a:ext cx="3737558" cy="221917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09" y="2936759"/>
            <a:ext cx="2466975" cy="18478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59" y="2936759"/>
            <a:ext cx="2609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8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288"/>
            <a:ext cx="1915078" cy="5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49762" y="1523967"/>
            <a:ext cx="3806450" cy="11837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 algn="just"/>
            <a:r>
              <a:rPr lang="el-GR" sz="2000"/>
              <a:t>Δράση για την προσβασιμότητα των ΑΜΕΑ μέσα στην </a:t>
            </a:r>
            <a:r>
              <a:rPr lang="el-GR" sz="2000" smtClean="0"/>
              <a:t>πόλη (φωτογραφίες</a:t>
            </a:r>
            <a:r>
              <a:rPr lang="el-GR" sz="2000"/>
              <a:t>, </a:t>
            </a:r>
            <a:r>
              <a:rPr lang="el-GR" sz="2000" smtClean="0"/>
              <a:t>συνεντεύξεις)</a:t>
            </a:r>
            <a:r>
              <a:rPr lang="el-GR" sz="2400" smtClean="0"/>
              <a:t>. 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16" y="150288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565333" y="985229"/>
            <a:ext cx="2975309" cy="86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800" b="1" i="1" u="sng" smtClean="0"/>
              <a:t>Απρίλιος 2022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sp>
        <p:nvSpPr>
          <p:cNvPr id="13" name="Google Shape;55;p13"/>
          <p:cNvSpPr txBox="1"/>
          <p:nvPr/>
        </p:nvSpPr>
        <p:spPr>
          <a:xfrm>
            <a:off x="1956391" y="192570"/>
            <a:ext cx="4412511" cy="78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500" b="1" i="1">
                <a:solidFill>
                  <a:srgbClr val="C00000"/>
                </a:solidFill>
              </a:rPr>
              <a:t>Ε</a:t>
            </a:r>
            <a:r>
              <a:rPr lang="en-US" sz="2500" b="1" i="1" smtClean="0">
                <a:solidFill>
                  <a:srgbClr val="C00000"/>
                </a:solidFill>
              </a:rPr>
              <a:t>t </a:t>
            </a:r>
            <a:r>
              <a:rPr lang="en-US" sz="2500" b="1" i="1" err="1">
                <a:solidFill>
                  <a:srgbClr val="C00000"/>
                </a:solidFill>
              </a:rPr>
              <a:t>si c</a:t>
            </a:r>
            <a:r>
              <a:rPr lang="el-GR" sz="2500" b="1" i="1">
                <a:solidFill>
                  <a:srgbClr val="C00000"/>
                </a:solidFill>
              </a:rPr>
              <a:t>’</a:t>
            </a:r>
            <a:r>
              <a:rPr lang="en-US" sz="2500" b="1" i="1" err="1">
                <a:solidFill>
                  <a:srgbClr val="C00000"/>
                </a:solidFill>
              </a:rPr>
              <a:t>etait moi</a:t>
            </a:r>
            <a:r>
              <a:rPr lang="el-GR" sz="2500" b="1" i="1">
                <a:solidFill>
                  <a:srgbClr val="C00000"/>
                </a:solidFill>
              </a:rPr>
              <a:t>? – </a:t>
            </a:r>
            <a:r>
              <a:rPr lang="el-GR" sz="2500" b="1" i="1" smtClean="0">
                <a:solidFill>
                  <a:srgbClr val="C00000"/>
                </a:solidFill>
              </a:rPr>
              <a:t>Και </a:t>
            </a:r>
            <a:r>
              <a:rPr lang="el-GR" sz="2500" b="1" i="1">
                <a:solidFill>
                  <a:srgbClr val="C00000"/>
                </a:solidFill>
              </a:rPr>
              <a:t>αν ήμουν εγώ;</a:t>
            </a:r>
          </a:p>
        </p:txBody>
      </p:sp>
      <p:sp>
        <p:nvSpPr>
          <p:cNvPr id="9" name="Google Shape;55;p13"/>
          <p:cNvSpPr txBox="1"/>
          <p:nvPr/>
        </p:nvSpPr>
        <p:spPr>
          <a:xfrm>
            <a:off x="149762" y="2668706"/>
            <a:ext cx="3806450" cy="118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l-GR" sz="2000"/>
              <a:t>Συνεργασία με φορείς της </a:t>
            </a:r>
            <a:r>
              <a:rPr lang="el-GR" sz="2000" smtClean="0"/>
              <a:t>πόλης (Δήμος </a:t>
            </a:r>
            <a:r>
              <a:rPr lang="el-GR" sz="2000"/>
              <a:t>Καβάλας, Σύλλογος </a:t>
            </a:r>
            <a:r>
              <a:rPr lang="el-GR" sz="2000" smtClean="0"/>
              <a:t>ΑΜΕΑ κ.λπ.)</a:t>
            </a:r>
            <a:r>
              <a:rPr lang="el-GR" sz="2400" smtClean="0"/>
              <a:t>. </a:t>
            </a:r>
            <a:endParaRPr lang="el-GR" sz="3600" b="1" i="1">
              <a:solidFill>
                <a:srgbClr val="FF000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12" y="879318"/>
            <a:ext cx="3090110" cy="198084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18" y="1213230"/>
            <a:ext cx="1959526" cy="127369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75" y="2860158"/>
            <a:ext cx="2619375" cy="17430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83" y="2873889"/>
            <a:ext cx="2434861" cy="17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24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288"/>
            <a:ext cx="1915078" cy="5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49762" y="1028827"/>
            <a:ext cx="8845382" cy="7194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l-GR" sz="2000" b="1"/>
              <a:t>Διεθνική συνάντηση στην Καβάλα με συμμετοχή 2 </a:t>
            </a:r>
            <a:r>
              <a:rPr lang="el-GR" sz="2000" b="1" smtClean="0"/>
              <a:t>καθηγητών και </a:t>
            </a:r>
            <a:r>
              <a:rPr lang="el-GR" sz="2000" b="1"/>
              <a:t>2 μαθητών από τις 5 χώρες </a:t>
            </a:r>
            <a:r>
              <a:rPr lang="el-GR" sz="2000" b="1" smtClean="0"/>
              <a:t>εταίρους. </a:t>
            </a:r>
            <a:endParaRPr sz="20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16" y="150288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149762" y="596404"/>
            <a:ext cx="2975309" cy="86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800" b="1" i="1" u="sng" smtClean="0"/>
              <a:t>8 – 14 </a:t>
            </a:r>
            <a:r>
              <a:rPr lang="el-GR" sz="2800" b="1" i="1" u="sng"/>
              <a:t>Μαΐου </a:t>
            </a:r>
            <a:r>
              <a:rPr lang="el-GR" sz="2800" b="1" i="1" u="sng" smtClean="0"/>
              <a:t> 2022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sp>
        <p:nvSpPr>
          <p:cNvPr id="13" name="Google Shape;55;p13"/>
          <p:cNvSpPr txBox="1"/>
          <p:nvPr/>
        </p:nvSpPr>
        <p:spPr>
          <a:xfrm>
            <a:off x="1956391" y="192570"/>
            <a:ext cx="4412511" cy="78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500" b="1" i="1">
                <a:solidFill>
                  <a:srgbClr val="C00000"/>
                </a:solidFill>
              </a:rPr>
              <a:t>Ε</a:t>
            </a:r>
            <a:r>
              <a:rPr lang="en-US" sz="2500" b="1" i="1" smtClean="0">
                <a:solidFill>
                  <a:srgbClr val="C00000"/>
                </a:solidFill>
              </a:rPr>
              <a:t>t </a:t>
            </a:r>
            <a:r>
              <a:rPr lang="en-US" sz="2500" b="1" i="1" err="1">
                <a:solidFill>
                  <a:srgbClr val="C00000"/>
                </a:solidFill>
              </a:rPr>
              <a:t>si c</a:t>
            </a:r>
            <a:r>
              <a:rPr lang="el-GR" sz="2500" b="1" i="1">
                <a:solidFill>
                  <a:srgbClr val="C00000"/>
                </a:solidFill>
              </a:rPr>
              <a:t>’</a:t>
            </a:r>
            <a:r>
              <a:rPr lang="en-US" sz="2500" b="1" i="1" err="1">
                <a:solidFill>
                  <a:srgbClr val="C00000"/>
                </a:solidFill>
              </a:rPr>
              <a:t>etait moi</a:t>
            </a:r>
            <a:r>
              <a:rPr lang="el-GR" sz="2500" b="1" i="1">
                <a:solidFill>
                  <a:srgbClr val="C00000"/>
                </a:solidFill>
              </a:rPr>
              <a:t>? – </a:t>
            </a:r>
            <a:r>
              <a:rPr lang="el-GR" sz="2500" b="1" i="1" smtClean="0">
                <a:solidFill>
                  <a:srgbClr val="C00000"/>
                </a:solidFill>
              </a:rPr>
              <a:t>Και </a:t>
            </a:r>
            <a:r>
              <a:rPr lang="el-GR" sz="2500" b="1" i="1">
                <a:solidFill>
                  <a:srgbClr val="C00000"/>
                </a:solidFill>
              </a:rPr>
              <a:t>αν ήμουν εγώ;</a:t>
            </a:r>
          </a:p>
        </p:txBody>
      </p:sp>
      <p:sp>
        <p:nvSpPr>
          <p:cNvPr id="9" name="Google Shape;55;p13"/>
          <p:cNvSpPr txBox="1"/>
          <p:nvPr/>
        </p:nvSpPr>
        <p:spPr>
          <a:xfrm>
            <a:off x="200246" y="1733107"/>
            <a:ext cx="4892749" cy="175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SzTx/>
              <a:buFont typeface="+mj-lt"/>
              <a:buAutoNum type="arabicParenR"/>
            </a:pPr>
            <a:r>
              <a:rPr lang="el-GR" sz="2000" b="1" smtClean="0"/>
              <a:t>Δραστηριότητες ευαισθητοποίη-σης </a:t>
            </a:r>
            <a:r>
              <a:rPr lang="el-GR" sz="2000" b="1"/>
              <a:t>για τα άτομα με προβλήματα κίνησης, </a:t>
            </a:r>
            <a:r>
              <a:rPr lang="el-GR" sz="2000" b="1" smtClean="0"/>
              <a:t>(επικοινωνία </a:t>
            </a:r>
            <a:r>
              <a:rPr lang="el-GR" sz="2000" b="1"/>
              <a:t>με </a:t>
            </a:r>
            <a:r>
              <a:rPr lang="el-GR" sz="2000" b="1" err="1" smtClean="0"/>
              <a:t>παρα-ολυμπιονίκες</a:t>
            </a:r>
            <a:r>
              <a:rPr lang="el-GR" sz="2000" b="1"/>
              <a:t>, διοργάνωση αγώνα μπάσκετ με καροτσάκι </a:t>
            </a:r>
            <a:r>
              <a:rPr lang="el-GR" sz="2000" b="1" smtClean="0"/>
              <a:t>κ.λπ.)</a:t>
            </a:r>
            <a:r>
              <a:rPr lang="el-GR" sz="2400" b="1" smtClean="0"/>
              <a:t>. </a:t>
            </a:r>
            <a:endParaRPr lang="el-GR" sz="3600" b="1" i="1">
              <a:solidFill>
                <a:srgbClr val="FF0000"/>
              </a:solidFill>
            </a:endParaRPr>
          </a:p>
        </p:txBody>
      </p:sp>
      <p:pic>
        <p:nvPicPr>
          <p:cNvPr id="14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5782" y="1457167"/>
            <a:ext cx="1860697" cy="1436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5;p13"/>
          <p:cNvSpPr txBox="1"/>
          <p:nvPr/>
        </p:nvSpPr>
        <p:spPr>
          <a:xfrm>
            <a:off x="149762" y="3485702"/>
            <a:ext cx="4892749" cy="87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SzTx/>
              <a:buFont typeface="+mj-lt"/>
              <a:buAutoNum type="arabicParenR" startAt="2"/>
            </a:pPr>
            <a:r>
              <a:rPr lang="el-GR" sz="2000" b="1"/>
              <a:t>Περίπατος στην αρχαία Εγνατία Οδό και ιστορική αναφορά</a:t>
            </a:r>
            <a:r>
              <a:rPr lang="el-GR" sz="2400" b="1" smtClean="0"/>
              <a:t>. </a:t>
            </a:r>
            <a:endParaRPr lang="el-GR" sz="3600" b="1" i="1">
              <a:solidFill>
                <a:srgbClr val="FF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95" y="3005593"/>
            <a:ext cx="4016729" cy="198107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316" y="1449632"/>
            <a:ext cx="2085465" cy="144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50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288"/>
            <a:ext cx="1915078" cy="5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49762" y="1028827"/>
            <a:ext cx="8845382" cy="7194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l-GR" sz="2000" b="1"/>
              <a:t>Διεθνική συνάντηση στην Καβάλα με συμμετοχή 2 </a:t>
            </a:r>
            <a:r>
              <a:rPr lang="el-GR" sz="2000" b="1" smtClean="0"/>
              <a:t>καθηγητών &amp; </a:t>
            </a:r>
            <a:r>
              <a:rPr lang="el-GR" sz="2000" b="1"/>
              <a:t>2 μαθητών από τις 5 χώρες </a:t>
            </a:r>
            <a:r>
              <a:rPr lang="el-GR" sz="2000" b="1" smtClean="0"/>
              <a:t>εταίρους. </a:t>
            </a:r>
            <a:endParaRPr sz="20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16" y="150288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149762" y="596404"/>
            <a:ext cx="2975309" cy="86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800" b="1" i="1" u="sng" smtClean="0"/>
              <a:t>8 – 14 </a:t>
            </a:r>
            <a:r>
              <a:rPr lang="el-GR" sz="2800" b="1" i="1" u="sng"/>
              <a:t>Μαΐου </a:t>
            </a:r>
            <a:r>
              <a:rPr lang="el-GR" sz="2800" b="1" i="1" u="sng" smtClean="0"/>
              <a:t> 2022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sp>
        <p:nvSpPr>
          <p:cNvPr id="13" name="Google Shape;55;p13"/>
          <p:cNvSpPr txBox="1"/>
          <p:nvPr/>
        </p:nvSpPr>
        <p:spPr>
          <a:xfrm>
            <a:off x="1956391" y="192570"/>
            <a:ext cx="4412511" cy="78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500" b="1" i="1">
                <a:solidFill>
                  <a:srgbClr val="C00000"/>
                </a:solidFill>
              </a:rPr>
              <a:t>Ε</a:t>
            </a:r>
            <a:r>
              <a:rPr lang="en-US" sz="2500" b="1" i="1" smtClean="0">
                <a:solidFill>
                  <a:srgbClr val="C00000"/>
                </a:solidFill>
              </a:rPr>
              <a:t>t </a:t>
            </a:r>
            <a:r>
              <a:rPr lang="en-US" sz="2500" b="1" i="1" err="1">
                <a:solidFill>
                  <a:srgbClr val="C00000"/>
                </a:solidFill>
              </a:rPr>
              <a:t>si c</a:t>
            </a:r>
            <a:r>
              <a:rPr lang="el-GR" sz="2500" b="1" i="1">
                <a:solidFill>
                  <a:srgbClr val="C00000"/>
                </a:solidFill>
              </a:rPr>
              <a:t>’</a:t>
            </a:r>
            <a:r>
              <a:rPr lang="en-US" sz="2500" b="1" i="1" err="1">
                <a:solidFill>
                  <a:srgbClr val="C00000"/>
                </a:solidFill>
              </a:rPr>
              <a:t>etait moi</a:t>
            </a:r>
            <a:r>
              <a:rPr lang="el-GR" sz="2500" b="1" i="1">
                <a:solidFill>
                  <a:srgbClr val="C00000"/>
                </a:solidFill>
              </a:rPr>
              <a:t>? – </a:t>
            </a:r>
            <a:r>
              <a:rPr lang="el-GR" sz="2500" b="1" i="1" smtClean="0">
                <a:solidFill>
                  <a:srgbClr val="C00000"/>
                </a:solidFill>
              </a:rPr>
              <a:t>Και </a:t>
            </a:r>
            <a:r>
              <a:rPr lang="el-GR" sz="2500" b="1" i="1">
                <a:solidFill>
                  <a:srgbClr val="C00000"/>
                </a:solidFill>
              </a:rPr>
              <a:t>αν ήμουν εγώ;</a:t>
            </a:r>
          </a:p>
        </p:txBody>
      </p:sp>
      <p:sp>
        <p:nvSpPr>
          <p:cNvPr id="9" name="Google Shape;55;p13"/>
          <p:cNvSpPr txBox="1"/>
          <p:nvPr/>
        </p:nvSpPr>
        <p:spPr>
          <a:xfrm>
            <a:off x="170129" y="1722474"/>
            <a:ext cx="4093528" cy="120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SzTx/>
              <a:buFont typeface="+mj-lt"/>
              <a:buAutoNum type="arabicParenR" startAt="3"/>
            </a:pPr>
            <a:r>
              <a:rPr lang="el-GR" sz="2000" b="1" smtClean="0"/>
              <a:t>9/5 – Ημέρα της Ευρώπης</a:t>
            </a:r>
            <a:r>
              <a:rPr lang="el-GR" sz="2400" b="1" smtClean="0"/>
              <a:t>.</a:t>
            </a:r>
          </a:p>
          <a:p>
            <a:pPr algn="just">
              <a:buSzTx/>
            </a:pPr>
            <a:r>
              <a:rPr lang="en-US" sz="2000" b="1"/>
              <a:t>Flash</a:t>
            </a:r>
            <a:r>
              <a:rPr lang="el-GR" sz="2000" b="1"/>
              <a:t> – </a:t>
            </a:r>
            <a:r>
              <a:rPr lang="en-US" sz="2000" b="1"/>
              <a:t>mob </a:t>
            </a:r>
            <a:r>
              <a:rPr lang="el-GR" sz="2000" b="1"/>
              <a:t>στο κέντρο της πόλης για την προβολή του προγράμματος.</a:t>
            </a:r>
            <a:r>
              <a:rPr lang="el-GR" sz="2000" b="1" smtClean="0"/>
              <a:t> </a:t>
            </a:r>
            <a:endParaRPr lang="el-GR" sz="2000" b="1" i="1">
              <a:solidFill>
                <a:srgbClr val="FF0000"/>
              </a:solidFill>
            </a:endParaRPr>
          </a:p>
        </p:txBody>
      </p:sp>
      <p:sp>
        <p:nvSpPr>
          <p:cNvPr id="12" name="Google Shape;55;p13"/>
          <p:cNvSpPr txBox="1"/>
          <p:nvPr/>
        </p:nvSpPr>
        <p:spPr>
          <a:xfrm>
            <a:off x="5460266" y="1722474"/>
            <a:ext cx="3534877" cy="87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SzTx/>
              <a:buFont typeface="+mj-lt"/>
              <a:buAutoNum type="arabicParenR" startAt="4"/>
            </a:pPr>
            <a:r>
              <a:rPr lang="el-GR" sz="2000" b="1"/>
              <a:t>Αστικός Περίπατος με τα σημαντικότερα </a:t>
            </a:r>
            <a:r>
              <a:rPr lang="el-GR" sz="2000" b="1" err="1" smtClean="0"/>
              <a:t>αξιο-θέατα </a:t>
            </a:r>
            <a:r>
              <a:rPr lang="el-GR" sz="2000" b="1"/>
              <a:t>της Καβάλας. 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" y="3107619"/>
            <a:ext cx="2158667" cy="120457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95" y="3107619"/>
            <a:ext cx="2179673" cy="122606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74" y="2520054"/>
            <a:ext cx="2315347" cy="1005031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13" y="3525085"/>
            <a:ext cx="2322909" cy="143455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22" y="2520054"/>
            <a:ext cx="1978306" cy="1249319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22" y="3754125"/>
            <a:ext cx="1978306" cy="12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0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288"/>
            <a:ext cx="1915078" cy="5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52401" y="826947"/>
            <a:ext cx="8612576" cy="8152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 algn="just"/>
            <a:r>
              <a:rPr lang="el-GR" sz="2000" b="1" i="1" u="sng" smtClean="0"/>
              <a:t>10-15</a:t>
            </a:r>
            <a:r>
              <a:rPr lang="el-GR" sz="2000" b="1" i="1" u="sng"/>
              <a:t> </a:t>
            </a:r>
            <a:r>
              <a:rPr lang="el-GR" sz="2000" b="1" i="1" u="sng" smtClean="0"/>
              <a:t>Ιουλίου</a:t>
            </a:r>
            <a:r>
              <a:rPr lang="el-GR" sz="2000" smtClean="0"/>
              <a:t>: </a:t>
            </a:r>
            <a:r>
              <a:rPr lang="el-GR" sz="2000" b="1"/>
              <a:t>Απολογιστική συνάντηση συντονιστών προγράμματος στο Πόρτο, </a:t>
            </a:r>
            <a:r>
              <a:rPr lang="el-GR" sz="2000" b="1" smtClean="0"/>
              <a:t>Ισπανία</a:t>
            </a:r>
            <a:r>
              <a:rPr lang="el-GR" sz="2400"/>
              <a:t>.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16" y="150288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1914005" y="260459"/>
            <a:ext cx="4494746" cy="86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800" b="1" i="1" u="sng" smtClean="0"/>
              <a:t>Ιούλιος – Αύγουστος 2022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sp>
        <p:nvSpPr>
          <p:cNvPr id="9" name="Google Shape;55;p13"/>
          <p:cNvSpPr txBox="1"/>
          <p:nvPr/>
        </p:nvSpPr>
        <p:spPr>
          <a:xfrm>
            <a:off x="483717" y="4253947"/>
            <a:ext cx="5074246" cy="49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000" b="1" i="1" u="sng" smtClean="0"/>
              <a:t>Αύγουστος 2022</a:t>
            </a:r>
            <a:r>
              <a:rPr lang="el-GR" sz="2000" smtClean="0"/>
              <a:t>: </a:t>
            </a:r>
            <a:r>
              <a:rPr lang="el-GR" sz="2000" b="1" smtClean="0"/>
              <a:t>Ολοκλήρωση Προγράμματος.</a:t>
            </a:r>
            <a:r>
              <a:rPr lang="el-GR" sz="2400" smtClean="0"/>
              <a:t> </a:t>
            </a:r>
            <a:endParaRPr lang="el-GR" sz="3600" b="1" i="1">
              <a:solidFill>
                <a:srgbClr val="FF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3" y="1558468"/>
            <a:ext cx="4390886" cy="2469873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59" y="1558467"/>
            <a:ext cx="4230094" cy="2469873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4087181"/>
            <a:ext cx="1830663" cy="9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89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2462331" cy="70028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-53400" y="491119"/>
            <a:ext cx="8914500" cy="16761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/>
            <a:r>
              <a:rPr lang="el-GR" sz="3600" b="1" i="1" u="sng" smtClean="0"/>
              <a:t>4-7 Οκτωβρίου 2021</a:t>
            </a:r>
            <a:r>
              <a:rPr lang="el-GR" sz="4400" b="1" i="1" u="sng" smtClean="0"/>
              <a:t> </a:t>
            </a:r>
            <a:br>
              <a:rPr lang="el-GR" sz="4400" b="1" smtClean="0"/>
            </a:br>
            <a:r>
              <a:rPr lang="el-GR" sz="3600" b="1" smtClean="0"/>
              <a:t>Συνάντηση </a:t>
            </a:r>
            <a:r>
              <a:rPr lang="el-GR" sz="3600" b="1"/>
              <a:t>συντονιστών προγράμματος στη Ρώμη, Ιταλία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572" y="152401"/>
            <a:ext cx="2490528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04" y="1685216"/>
            <a:ext cx="2297335" cy="177259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9190"/>
            <a:ext cx="2478704" cy="190862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24" y="2036334"/>
            <a:ext cx="3158836" cy="1421476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57810"/>
            <a:ext cx="2478704" cy="1631374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04" y="3457810"/>
            <a:ext cx="2297335" cy="1640821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34" y="3456867"/>
            <a:ext cx="1224238" cy="1632317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24" y="3478593"/>
            <a:ext cx="1209124" cy="16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56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2462331" cy="70028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1290085"/>
            <a:ext cx="8914500" cy="16761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/>
            <a:r>
              <a:rPr lang="el-GR" sz="3000" b="1" i="1" u="sng" smtClean="0"/>
              <a:t>Πέμπτη 21/10 (11</a:t>
            </a:r>
            <a:r>
              <a:rPr lang="el-GR" sz="3000" b="1" i="1" u="sng" baseline="30000" smtClean="0"/>
              <a:t>30 </a:t>
            </a:r>
            <a:r>
              <a:rPr lang="el-GR" sz="3000" b="1" i="1" u="sng" err="1" smtClean="0"/>
              <a:t>π.μ.)</a:t>
            </a:r>
            <a:br>
              <a:rPr lang="el-GR" sz="4400" b="1" smtClean="0"/>
            </a:br>
            <a:r>
              <a:rPr lang="el-GR" sz="3600" b="1" smtClean="0"/>
              <a:t>Εκπαίδευση για τον (επανα)συμβιβασμό ψηφιακής τεχνολογίας μέσω οικολογικής μετάβασης</a:t>
            </a:r>
            <a:br>
              <a:rPr lang="el-GR" sz="3600" b="1" smtClean="0"/>
            </a:br>
            <a:r>
              <a:rPr lang="el-GR" sz="3600" b="1"/>
              <a:t>https://webcast-epale.erasmusplus.fr/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572" y="152401"/>
            <a:ext cx="2490528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45" y="2872623"/>
            <a:ext cx="4726873" cy="21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35" y="2858584"/>
            <a:ext cx="4054957" cy="21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78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2462331" cy="70028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1609246"/>
            <a:ext cx="4347713" cy="31037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/>
            <a:r>
              <a:rPr lang="el-GR" sz="3000" b="1" i="1" u="sng" smtClean="0"/>
              <a:t>Τετάρτη 27/10/2021</a:t>
            </a:r>
            <a:br>
              <a:rPr lang="el-GR" sz="4400" b="1" smtClean="0"/>
            </a:br>
            <a:r>
              <a:rPr lang="el-GR" sz="3600" b="1" smtClean="0"/>
              <a:t>Ενημέρωση Εκπαιδευτικών Παιδαγωγικής Ομάδας 2</a:t>
            </a:r>
            <a:r>
              <a:rPr lang="el-GR" sz="3600" b="1" baseline="30000" smtClean="0"/>
              <a:t>ου</a:t>
            </a:r>
            <a:r>
              <a:rPr lang="el-GR" sz="3600" b="1" smtClean="0"/>
              <a:t> Γυμνασίου </a:t>
            </a:r>
            <a:br>
              <a:rPr lang="el-GR" sz="3600" b="1" smtClean="0"/>
            </a:br>
            <a:r>
              <a:rPr lang="el-GR" sz="3600" b="1" smtClean="0"/>
              <a:t>Καταμερισμός Εργασιών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572" y="152401"/>
            <a:ext cx="2490528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97" y="874182"/>
            <a:ext cx="3523993" cy="228200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63" y="3156191"/>
            <a:ext cx="2781300" cy="164782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67" y="3156191"/>
            <a:ext cx="2199932" cy="16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5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2462331" cy="70028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-7085" y="1005085"/>
            <a:ext cx="8963247" cy="24207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571500" lvl="0" indent="-571500" algn="just">
              <a:buFont typeface="Wingdings" panose="05000000000000000000" pitchFamily="2" charset="2"/>
              <a:buChar char="§"/>
            </a:pPr>
            <a:r>
              <a:rPr lang="el-GR" sz="3200" smtClean="0"/>
              <a:t>Συγκρότηση </a:t>
            </a:r>
            <a:r>
              <a:rPr lang="el-GR" sz="3200"/>
              <a:t>ομάδας μαθητών </a:t>
            </a:r>
            <a:r>
              <a:rPr lang="en-US" sz="3200"/>
              <a:t>ERASMUS</a:t>
            </a:r>
            <a:r>
              <a:rPr lang="el-GR" sz="3200"/>
              <a:t>. Δημιουργία λογαριασμών </a:t>
            </a:r>
            <a:r>
              <a:rPr lang="en-US" sz="3200"/>
              <a:t>e</a:t>
            </a:r>
            <a:r>
              <a:rPr lang="el-GR" sz="3200"/>
              <a:t>-</a:t>
            </a:r>
            <a:r>
              <a:rPr lang="en-US" sz="3200"/>
              <a:t>twinning</a:t>
            </a:r>
            <a:r>
              <a:rPr lang="el-GR" sz="3200"/>
              <a:t> μαθητών και καθηγητών και ενθάρρυνση γραπτής επικοινωνίας με τους συμμαθητές τους από τα άλλα σχολεία στα γαλλικά και αγγλικά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572" y="152401"/>
            <a:ext cx="2490528" cy="85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46" y="3390108"/>
            <a:ext cx="2544652" cy="164782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2" y="3390107"/>
            <a:ext cx="2781300" cy="164782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68" y="3390106"/>
            <a:ext cx="2199932" cy="1647826"/>
          </a:xfrm>
          <a:prstGeom prst="rect">
            <a:avLst/>
          </a:prstGeom>
        </p:spPr>
      </p:pic>
      <p:sp>
        <p:nvSpPr>
          <p:cNvPr id="8" name="Google Shape;55;p13"/>
          <p:cNvSpPr txBox="1"/>
          <p:nvPr/>
        </p:nvSpPr>
        <p:spPr>
          <a:xfrm>
            <a:off x="152400" y="-1555819"/>
            <a:ext cx="8963247" cy="310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3000" b="1" i="1" u="sng" smtClean="0"/>
              <a:t>Νοέμβριος 2021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25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2462331" cy="70028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533718"/>
            <a:ext cx="8963247" cy="24207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571500" lvl="0" indent="-571500" algn="just">
              <a:buFont typeface="Wingdings" panose="05000000000000000000" pitchFamily="2" charset="2"/>
              <a:buChar char="§"/>
            </a:pPr>
            <a:r>
              <a:rPr lang="el-GR" sz="2800"/>
              <a:t>Επεξεργασία από μαθητές των σχολείων Γαλλίας, Γερμανίας, Πορτογαλίας του επιτραπέζιου παιχνιδιού “</a:t>
            </a:r>
            <a:r>
              <a:rPr lang="en-US" sz="2800" err="1"/>
              <a:t>Gioco dell</a:t>
            </a:r>
            <a:r>
              <a:rPr lang="el-GR" sz="2800"/>
              <a:t>’</a:t>
            </a:r>
            <a:r>
              <a:rPr lang="en-US" sz="2800" err="1"/>
              <a:t>oca</a:t>
            </a:r>
            <a:r>
              <a:rPr lang="el-GR" sz="2800"/>
              <a:t>” (</a:t>
            </a:r>
            <a:r>
              <a:rPr lang="en-US" sz="2800"/>
              <a:t>app</a:t>
            </a:r>
            <a:r>
              <a:rPr lang="el-GR" sz="2800"/>
              <a:t>.</a:t>
            </a:r>
            <a:r>
              <a:rPr lang="en-US" sz="2800"/>
              <a:t>genial</a:t>
            </a:r>
            <a:r>
              <a:rPr lang="el-GR" sz="2800"/>
              <a:t>.</a:t>
            </a:r>
            <a:r>
              <a:rPr lang="en-US" sz="2800" err="1"/>
              <a:t>ly</a:t>
            </a:r>
            <a:r>
              <a:rPr lang="el-GR" sz="2800"/>
              <a:t>/</a:t>
            </a:r>
            <a:r>
              <a:rPr lang="en-US" sz="2800"/>
              <a:t>games</a:t>
            </a:r>
            <a:r>
              <a:rPr lang="el-GR" sz="2800"/>
              <a:t>) και εντοπισμός σημείων στο </a:t>
            </a:r>
            <a:r>
              <a:rPr lang="el-GR" sz="2800" smtClean="0"/>
              <a:t>χάρτη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572" y="152401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152400" y="-1555819"/>
            <a:ext cx="8963247" cy="310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3000" b="1" i="1" u="sng" smtClean="0"/>
              <a:t>Νοέμβριος 2021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" y="2896929"/>
            <a:ext cx="3032730" cy="203657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35" y="2498652"/>
            <a:ext cx="2698827" cy="243486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94" y="2820732"/>
            <a:ext cx="3023074" cy="21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88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2462331" cy="70028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-8565"/>
            <a:ext cx="8963247" cy="24207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571500" lvl="0" indent="-571500" algn="just">
              <a:buFont typeface="Wingdings" panose="05000000000000000000" pitchFamily="2" charset="2"/>
              <a:buChar char="§"/>
            </a:pPr>
            <a:r>
              <a:rPr lang="el-GR" sz="2800" b="1" i="1"/>
              <a:t>Πέμπτη 18/11 </a:t>
            </a:r>
            <a:r>
              <a:rPr lang="el-GR" sz="2800" b="1" i="1" smtClean="0"/>
              <a:t>11</a:t>
            </a:r>
            <a:r>
              <a:rPr lang="el-GR" sz="2800" b="1" i="1" baseline="30000" smtClean="0"/>
              <a:t>30</a:t>
            </a:r>
            <a:r>
              <a:rPr lang="el-GR" sz="2800" b="1" i="1" smtClean="0"/>
              <a:t> π.μ. :</a:t>
            </a:r>
            <a:r>
              <a:rPr lang="el-GR" sz="2800" smtClean="0"/>
              <a:t> </a:t>
            </a:r>
            <a:r>
              <a:rPr lang="el-GR" sz="2800"/>
              <a:t>διαδικτυακή ομιλία στα αγγλικά με θέμα τα </a:t>
            </a:r>
            <a:r>
              <a:rPr lang="en-US" sz="2800"/>
              <a:t>fake news</a:t>
            </a:r>
            <a:r>
              <a:rPr lang="el-GR" sz="2800"/>
              <a:t> – συζήτηση με τους μαθητές. Εισηγητής: Σχολείο </a:t>
            </a:r>
            <a:r>
              <a:rPr lang="en-US" sz="2800" err="1"/>
              <a:t>Valongo</a:t>
            </a:r>
            <a:r>
              <a:rPr lang="el-GR" sz="2800"/>
              <a:t>, Πορτογαλία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572" y="152401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152400" y="-1555819"/>
            <a:ext cx="8963247" cy="310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3000" b="1" i="1" u="sng" smtClean="0"/>
              <a:t>Νοέμβριος 2021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65" y="2419269"/>
            <a:ext cx="3933382" cy="272423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4" y="2351013"/>
            <a:ext cx="2666446" cy="266644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98" y="2853607"/>
            <a:ext cx="1958164" cy="146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22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288"/>
            <a:ext cx="1915078" cy="5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61490" y="1090149"/>
            <a:ext cx="5996764" cy="14460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 algn="just"/>
            <a:r>
              <a:rPr lang="el-GR" sz="2800" b="1"/>
              <a:t>Προβολές στο σχολείο </a:t>
            </a:r>
            <a:r>
              <a:rPr lang="el-GR" sz="2800" b="1" smtClean="0"/>
              <a:t>γαλλόφωνων </a:t>
            </a:r>
            <a:r>
              <a:rPr lang="el-GR" sz="2800" b="1"/>
              <a:t>(κατά </a:t>
            </a:r>
            <a:r>
              <a:rPr lang="el-GR" sz="2800" b="1" smtClean="0"/>
              <a:t>προτίμηση</a:t>
            </a:r>
            <a:r>
              <a:rPr lang="el-GR" sz="2800" b="1"/>
              <a:t>) ταινιών με θέμα την </a:t>
            </a:r>
            <a:r>
              <a:rPr lang="el-GR" sz="2800" b="1" smtClean="0"/>
              <a:t>ευαισθητοποίηση </a:t>
            </a:r>
            <a:r>
              <a:rPr lang="el-GR" sz="2800" b="1"/>
              <a:t>στα </a:t>
            </a:r>
            <a:r>
              <a:rPr lang="el-GR" sz="2800" b="1" smtClean="0"/>
              <a:t>άτομα </a:t>
            </a:r>
            <a:r>
              <a:rPr lang="el-GR" sz="2800" b="1"/>
              <a:t>με </a:t>
            </a:r>
            <a:r>
              <a:rPr lang="el-GR" sz="2800" b="1" smtClean="0"/>
              <a:t>αναπηρία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16" y="150288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565333" y="336241"/>
            <a:ext cx="5316074" cy="1077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800" b="1" i="1" u="sng" smtClean="0"/>
              <a:t>Δεκέμβριος 2021 - Ιανουάριος 2022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pic>
        <p:nvPicPr>
          <p:cNvPr id="10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9306" y="874918"/>
            <a:ext cx="2645838" cy="159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3" y="2477386"/>
            <a:ext cx="1838325" cy="24955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78" y="2068810"/>
            <a:ext cx="2132382" cy="290412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98" y="2477386"/>
            <a:ext cx="4461502" cy="2509594"/>
          </a:xfrm>
          <a:prstGeom prst="rect">
            <a:avLst/>
          </a:prstGeom>
        </p:spPr>
      </p:pic>
      <p:sp>
        <p:nvSpPr>
          <p:cNvPr id="13" name="Google Shape;55;p13"/>
          <p:cNvSpPr txBox="1"/>
          <p:nvPr/>
        </p:nvSpPr>
        <p:spPr>
          <a:xfrm>
            <a:off x="3599750" y="-83888"/>
            <a:ext cx="1792539" cy="78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i="1" smtClean="0">
                <a:solidFill>
                  <a:srgbClr val="C00000"/>
                </a:solidFill>
              </a:rPr>
              <a:t>MOBI CINE</a:t>
            </a:r>
            <a:endParaRPr lang="el-GR" sz="3600" b="1" i="1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9598" y="1994379"/>
            <a:ext cx="194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smtClean="0">
                <a:solidFill>
                  <a:srgbClr val="FF0000"/>
                </a:solidFill>
              </a:rPr>
              <a:t>Ακολουθεί συζήτηση μετά τις προβολές</a:t>
            </a:r>
            <a:endParaRPr lang="el-GR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1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  <p:bldP spid="1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288"/>
            <a:ext cx="1915078" cy="5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52401" y="701997"/>
            <a:ext cx="8725785" cy="14460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 algn="just"/>
            <a:r>
              <a:rPr lang="el-GR" sz="2400"/>
              <a:t>Επιλέγεται μια βδομάδα (πχ 24-28/1/2022). Κάθε παιδί σε έναν χάρτη της πόλης (έντυπο ή ψηφιακό) σημειώνει τις καθημερινές ή τακτικές διαδρομές του. 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16" y="150288"/>
            <a:ext cx="2490528" cy="8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/>
          <p:cNvSpPr txBox="1"/>
          <p:nvPr/>
        </p:nvSpPr>
        <p:spPr>
          <a:xfrm>
            <a:off x="565333" y="389406"/>
            <a:ext cx="5316074" cy="1077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800" b="1" i="1" u="sng" smtClean="0"/>
              <a:t>Ιανουάριος 2022</a:t>
            </a:r>
            <a:br>
              <a:rPr lang="el-GR" sz="4400" b="1" smtClean="0"/>
            </a:br>
            <a:endParaRPr lang="el-GR" sz="3600" b="1" i="1">
              <a:solidFill>
                <a:srgbClr val="FF0000"/>
              </a:solidFill>
            </a:endParaRPr>
          </a:p>
        </p:txBody>
      </p:sp>
      <p:sp>
        <p:nvSpPr>
          <p:cNvPr id="13" name="Google Shape;55;p13"/>
          <p:cNvSpPr txBox="1"/>
          <p:nvPr/>
        </p:nvSpPr>
        <p:spPr>
          <a:xfrm>
            <a:off x="3599750" y="-83888"/>
            <a:ext cx="1792539" cy="78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i="1" smtClean="0">
                <a:solidFill>
                  <a:srgbClr val="C00000"/>
                </a:solidFill>
              </a:rPr>
              <a:t>MOBI ECO</a:t>
            </a:r>
            <a:endParaRPr lang="el-GR" sz="3600" b="1" i="1">
              <a:solidFill>
                <a:srgbClr val="C00000"/>
              </a:solidFill>
            </a:endParaRPr>
          </a:p>
        </p:txBody>
      </p:sp>
      <p:sp>
        <p:nvSpPr>
          <p:cNvPr id="12" name="Google Shape;55;p13"/>
          <p:cNvSpPr txBox="1"/>
          <p:nvPr/>
        </p:nvSpPr>
        <p:spPr>
          <a:xfrm>
            <a:off x="152401" y="2114419"/>
            <a:ext cx="5015022" cy="2032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l-GR" sz="2400" smtClean="0">
                <a:solidFill>
                  <a:srgbClr val="FF0000"/>
                </a:solidFill>
              </a:rPr>
              <a:t>Μετακινήσεις με αυτοκίνητο </a:t>
            </a:r>
          </a:p>
          <a:p>
            <a:pPr algn="just"/>
            <a:r>
              <a:rPr lang="el-GR" sz="2400" smtClean="0">
                <a:solidFill>
                  <a:schemeClr val="accent1">
                    <a:lumMod val="75000"/>
                  </a:schemeClr>
                </a:solidFill>
              </a:rPr>
              <a:t>Μετακινήσεις με λεωφορείο</a:t>
            </a:r>
            <a:endParaRPr lang="el-GR" sz="2400"/>
          </a:p>
          <a:p>
            <a:pPr algn="just"/>
            <a:r>
              <a:rPr lang="el-GR" sz="2400" smtClean="0">
                <a:solidFill>
                  <a:srgbClr val="008000"/>
                </a:solidFill>
              </a:rPr>
              <a:t>Μετακινήσεις με τα πόδια</a:t>
            </a:r>
            <a:endParaRPr lang="el-GR" sz="2400"/>
          </a:p>
          <a:p>
            <a:pPr algn="just"/>
            <a:r>
              <a:rPr lang="el-GR" sz="2400" smtClean="0">
                <a:solidFill>
                  <a:srgbClr val="FFFF00"/>
                </a:solidFill>
              </a:rPr>
              <a:t>Μετακινήσεις με ποδήλατο ή πατίνι</a:t>
            </a:r>
          </a:p>
          <a:p>
            <a:pPr algn="just"/>
            <a:r>
              <a:rPr lang="el-GR" sz="2400" smtClean="0">
                <a:solidFill>
                  <a:srgbClr val="FF9900"/>
                </a:solidFill>
              </a:rPr>
              <a:t>Μετακινήσεις με μηχανή</a:t>
            </a:r>
          </a:p>
        </p:txBody>
      </p:sp>
      <p:sp>
        <p:nvSpPr>
          <p:cNvPr id="14" name="Google Shape;55;p13"/>
          <p:cNvSpPr txBox="1"/>
          <p:nvPr/>
        </p:nvSpPr>
        <p:spPr>
          <a:xfrm>
            <a:off x="152401" y="4136063"/>
            <a:ext cx="5015022" cy="854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l-GR" sz="2400" smtClean="0">
                <a:solidFill>
                  <a:schemeClr val="bg1"/>
                </a:solidFill>
              </a:rPr>
              <a:t>Ανάρτηση στο e – twinning, σύγκριση μεταξύ των 6 σχολείων και εξαγωγή συμπερασμάτων. </a:t>
            </a:r>
            <a:endParaRPr lang="el-GR" sz="3600" b="1" i="1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7424" y="2127161"/>
            <a:ext cx="3827720" cy="286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900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  <p:bldP spid="13" grpId="0"/>
      <p:bldP spid="12" grpId="0"/>
      <p:bldP spid="14" grpId="0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6.14"/>
  <p:tag name="AS_TITLE" val="Aspose.Slides for .NET 2.0"/>
  <p:tag name="AS_VERSION" val="20.6"/>
</p:tagLst>
</file>

<file path=ppt/theme/theme1.xml><?xml version="1.0" encoding="utf-8"?>
<a:theme xmlns:r="http://schemas.openxmlformats.org/officeDocument/2006/relationships"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Simple Light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53</Paragraphs>
  <Slides>16</Slides>
  <Notes>16</Notes>
  <TotalTime>392</TotalTime>
  <HiddenSlides>0</HiddenSlides>
  <MMClips>0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baseType="lpstr" size="19">
      <vt:lpstr>Arial</vt:lpstr>
      <vt:lpstr>Wingdings</vt:lpstr>
      <vt:lpstr>Simple Light</vt:lpstr>
      <vt:lpstr>Προγραμματισμός ΔράσεωνΣχολικής Χρονιάς 2021-2022</vt:lpstr>
      <vt:lpstr>4-7 Οκτωβρίου 2021 Συνάντηση συντονιστών προγράμματος στη Ρώμη, Ιταλία</vt:lpstr>
      <vt:lpstr>Πέμπτη 21/10 (1130 π.μ.)Εκπαίδευση για τον (επανα)συμβιβασμό ψηφιακής τεχνολογίας μέσω οικολογικής μετάβασηςhttps://webcast-epale.erasmusplus.fr/</vt:lpstr>
      <vt:lpstr>Τετάρτη 27/10/2021Ενημέρωση Εκπαιδευτικών Παιδαγωγικής Ομάδας 2ου Γυμνασίου Καταμερισμός Εργασιών</vt:lpstr>
      <vt:lpstr>Συγκρότηση ομάδας μαθητών ERASMUS. Δημιουργία λογαριασμών e-twinning μαθητών και καθηγητών και ενθάρρυνση γραπτής επικοινωνίας με τους συμμαθητές τους από τα άλλα σχολεία στα γαλλικά και αγγλικά</vt:lpstr>
      <vt:lpstr>Επεξεργασία από μαθητές των σχολείων Γαλλίας, Γερμανίας, Πορτογαλίας του επιτραπέζιου παιχνιδιού “Gioco dell’oca” (app.genial.ly/games) και εντοπισμός σημείων στο χάρτη</vt:lpstr>
      <vt:lpstr>Πέμπτη 18/11 1130 π.μ. : διαδικτυακή ομιλία στα αγγλικά με θέμα τα fake news – συζήτηση με τους μαθητές. Εισηγητής: Σχολείο Valongo, Πορτογαλία</vt:lpstr>
      <vt:lpstr>Προβολές στο σχολείο γαλλόφωνων (κατά προτίμηση) ταινιών με θέμα την ευαισθητοποίηση στα άτομα με αναπηρία</vt:lpstr>
      <vt:lpstr>Επιλέγεται μια βδομάδα (πχ 24-28/1/2022). Κάθε παιδί σε έναν χάρτη της πόλης (έντυπο ή ψηφιακό) σημειώνει τις καθημερινές ή τακτικές διαδρομές του. </vt:lpstr>
      <vt:lpstr>PowerPoint Presentation</vt:lpstr>
      <vt:lpstr>Επικοινωνία μαθητών μέσω etwinning (πλατφόρμα τύπου padlet). Οι μαθητές κάνουν έναν απολογισμό της διετίας και δίνουν συγκεκριμένες συμβουλές για τις 2 επόμενες κινητικότητες. Σύνθεση ιδεών . </vt:lpstr>
      <vt:lpstr>6 – 12 Μαρτίου : Διεθνική συνάντηση στο Σαν Σεμπαστιάν της Ισπανίας με συμμετοχή 2 μαθητών</vt:lpstr>
      <vt:lpstr>Δράση για την προσβασιμότητα των ΑΜΕΑ μέσα στην πόλη (φωτογραφίες, συνεντεύξεις). </vt:lpstr>
      <vt:lpstr>Διεθνική συνάντηση στην Καβάλα με συμμετοχή 2 καθηγητών και 2 μαθητών από τις 5 χώρες εταίρους. </vt:lpstr>
      <vt:lpstr>Διεθνική συνάντηση στην Καβάλα με συμμετοχή 2 καθηγητών &amp; 2 μαθητών από τις 5 χώρες εταίρους. </vt:lpstr>
      <vt:lpstr>10-15 Ιουλίου: Απολογιστική συνάντηση συντονιστών προγράμματος στο Πόρτο, Ισπανία.</vt:lpstr>
    </vt:vector>
  </TitlesOfParts>
  <LinksUpToDate>0</LinksUpToDate>
  <SharedDoc>0</SharedDoc>
  <HyperlinksChanged>0</HyperlinksChanged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Kavala Accessibility for all</dc:title>
  <cp:revision>38</cp:revision>
  <dcterms:modified xsi:type="dcterms:W3CDTF">2021-10-29T19:43:58Z</dcterms:modified>
</cp:coreProperties>
</file>